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704" r:id="rId3"/>
    <p:sldMasterId id="2147483706" r:id="rId4"/>
  </p:sldMasterIdLst>
  <p:notesMasterIdLst>
    <p:notesMasterId r:id="rId11"/>
  </p:notesMasterIdLst>
  <p:handoutMasterIdLst>
    <p:handoutMasterId r:id="rId12"/>
  </p:handoutMasterIdLst>
  <p:sldIdLst>
    <p:sldId id="295" r:id="rId5"/>
    <p:sldId id="300" r:id="rId6"/>
    <p:sldId id="291" r:id="rId7"/>
    <p:sldId id="304" r:id="rId8"/>
    <p:sldId id="302" r:id="rId9"/>
    <p:sldId id="307" r:id="rId10"/>
  </p:sldIdLst>
  <p:sldSz cx="10693400" cy="7561263"/>
  <p:notesSz cx="6858000" cy="9144000"/>
  <p:defaultTextStyle>
    <a:defPPr>
      <a:defRPr lang="lt-LT"/>
    </a:defPPr>
    <a:lvl1pPr marL="0" algn="l" defTabSz="1041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852" algn="l" defTabSz="1041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1701" algn="l" defTabSz="1041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2554" algn="l" defTabSz="1041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3406" algn="l" defTabSz="1041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4258" algn="l" defTabSz="1041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5111" algn="l" defTabSz="1041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5960" algn="l" defTabSz="1041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6809" algn="l" defTabSz="10417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680000"/>
    <a:srgbClr val="7A0000"/>
    <a:srgbClr val="580000"/>
    <a:srgbClr val="E7B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51" autoAdjust="0"/>
  </p:normalViewPr>
  <p:slideViewPr>
    <p:cSldViewPr>
      <p:cViewPr varScale="1">
        <p:scale>
          <a:sx n="100" d="100"/>
          <a:sy n="100" d="100"/>
        </p:scale>
        <p:origin x="-1428" y="-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12" y="23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95FB-21AF-492D-A6B7-2827AF5E75DF}" type="datetimeFigureOut">
              <a:rPr lang="lt-LT" smtClean="0"/>
              <a:t>2019-02-05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1124-03A2-4067-B318-024E9CC83F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507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B8C1-0C52-4D43-92CF-DB33123D1BF7}" type="datetimeFigureOut">
              <a:rPr lang="lt-LT" smtClean="0"/>
              <a:t>2019-02-05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099B9-E1D6-4156-BF71-BC5695DC996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332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604" algn="l" defTabSz="9132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211" algn="l" defTabSz="9132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820" algn="l" defTabSz="9132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6426" algn="l" defTabSz="9132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035" algn="l" defTabSz="9132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9640" algn="l" defTabSz="9132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248" algn="l" defTabSz="9132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2856" algn="l" defTabSz="9132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"/>
            <a:ext cx="10693833" cy="75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8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3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7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371064"/>
          </a:xfrm>
          <a:prstGeom prst="rect">
            <a:avLst/>
          </a:prstGeom>
        </p:spPr>
      </p:pic>
      <p:pic>
        <p:nvPicPr>
          <p:cNvPr id="3" name="Picture 17" descr="Prezentacija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2" b="468"/>
          <a:stretch/>
        </p:blipFill>
        <p:spPr>
          <a:xfrm>
            <a:off x="4260943" y="4038754"/>
            <a:ext cx="6432467" cy="35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9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49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670" y="2799709"/>
            <a:ext cx="9089390" cy="1620771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670" y="4438914"/>
            <a:ext cx="7485380" cy="193232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56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1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3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4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6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71982-EF6F-584B-BAB2-54B9BD84407A}" type="datetimeFigureOut">
              <a:rPr lang="en-US" smtClean="0">
                <a:solidFill>
                  <a:prstClr val="white"/>
                </a:solidFill>
              </a:rPr>
              <a:pPr/>
              <a:t>2/5/2019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64CF0A-B81D-C649-9B0F-39045D789E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3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609" y="135139"/>
            <a:ext cx="9089390" cy="1621471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0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1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2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3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8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82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4705" y="401271"/>
            <a:ext cx="9089390" cy="1501750"/>
          </a:xfrm>
        </p:spPr>
        <p:txBody>
          <a:bodyPr anchor="t"/>
          <a:lstStyle>
            <a:lvl1pPr algn="l">
              <a:defRPr sz="4900" b="1" cap="none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5141"/>
            <a:ext cx="9089390" cy="165297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09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18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827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36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45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54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6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72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4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2469192"/>
            <a:ext cx="4722918" cy="428553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2469192"/>
            <a:ext cx="4722918" cy="428553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19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2616217"/>
            <a:ext cx="4724775" cy="705718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905" indent="0">
              <a:buNone/>
              <a:defRPr sz="2500" b="1"/>
            </a:lvl2pPr>
            <a:lvl3pPr marL="1121815" indent="0">
              <a:buNone/>
              <a:defRPr sz="2200" b="1"/>
            </a:lvl3pPr>
            <a:lvl4pPr marL="1682721" indent="0">
              <a:buNone/>
              <a:defRPr sz="2100" b="1"/>
            </a:lvl4pPr>
            <a:lvl5pPr marL="2243627" indent="0">
              <a:buNone/>
              <a:defRPr sz="2100" b="1"/>
            </a:lvl5pPr>
            <a:lvl6pPr marL="2804538" indent="0">
              <a:buNone/>
              <a:defRPr sz="2100" b="1"/>
            </a:lvl6pPr>
            <a:lvl7pPr marL="3365444" indent="0">
              <a:buNone/>
              <a:defRPr sz="2100" b="1"/>
            </a:lvl7pPr>
            <a:lvl8pPr marL="3926350" indent="0">
              <a:buNone/>
              <a:defRPr sz="2100" b="1"/>
            </a:lvl8pPr>
            <a:lvl9pPr marL="4487258" indent="0">
              <a:buNone/>
              <a:defRPr sz="2100" b="1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3329824"/>
            <a:ext cx="4724775" cy="34249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9" y="2616217"/>
            <a:ext cx="4726631" cy="705718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905" indent="0">
              <a:buNone/>
              <a:defRPr sz="2500" b="1"/>
            </a:lvl2pPr>
            <a:lvl3pPr marL="1121815" indent="0">
              <a:buNone/>
              <a:defRPr sz="2200" b="1"/>
            </a:lvl3pPr>
            <a:lvl4pPr marL="1682721" indent="0">
              <a:buNone/>
              <a:defRPr sz="2100" b="1"/>
            </a:lvl4pPr>
            <a:lvl5pPr marL="2243627" indent="0">
              <a:buNone/>
              <a:defRPr sz="2100" b="1"/>
            </a:lvl5pPr>
            <a:lvl6pPr marL="2804538" indent="0">
              <a:buNone/>
              <a:defRPr sz="2100" b="1"/>
            </a:lvl6pPr>
            <a:lvl7pPr marL="3365444" indent="0">
              <a:buNone/>
              <a:defRPr sz="2100" b="1"/>
            </a:lvl7pPr>
            <a:lvl8pPr marL="3926350" indent="0">
              <a:buNone/>
              <a:defRPr sz="2100" b="1"/>
            </a:lvl8pPr>
            <a:lvl9pPr marL="4487258" indent="0">
              <a:buNone/>
              <a:defRPr sz="2100" b="1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9" y="3329824"/>
            <a:ext cx="4726631" cy="34249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9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 descr="Prezentacija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2" b="468"/>
          <a:stretch/>
        </p:blipFill>
        <p:spPr>
          <a:xfrm>
            <a:off x="4260935" y="4038755"/>
            <a:ext cx="6432466" cy="352251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6683183" y="2986223"/>
            <a:ext cx="3475547" cy="363138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609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18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827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36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45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54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6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72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051124" y="2986224"/>
            <a:ext cx="3612427" cy="363136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609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18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827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36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45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54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6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72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051124" y="4838290"/>
            <a:ext cx="3612427" cy="359379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609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18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827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36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45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54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6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72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1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" y="2"/>
            <a:ext cx="10690155" cy="75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02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4670" y="302450"/>
            <a:ext cx="9624060" cy="1260211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06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4"/>
          </p:nvPr>
        </p:nvSpPr>
        <p:spPr>
          <a:xfrm>
            <a:off x="647918" y="2404903"/>
            <a:ext cx="4739737" cy="399310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2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5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0351"/>
            <a:ext cx="7733866" cy="94961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038" y="2172071"/>
            <a:ext cx="5820692" cy="458265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80" y="2172070"/>
            <a:ext cx="3518055" cy="4582659"/>
          </a:xfrm>
        </p:spPr>
        <p:txBody>
          <a:bodyPr/>
          <a:lstStyle>
            <a:lvl1pPr marL="0" indent="0">
              <a:buNone/>
              <a:defRPr sz="1700"/>
            </a:lvl1pPr>
            <a:lvl2pPr marL="560905" indent="0">
              <a:buNone/>
              <a:defRPr sz="1500"/>
            </a:lvl2pPr>
            <a:lvl3pPr marL="1121815" indent="0">
              <a:buNone/>
              <a:defRPr sz="1300"/>
            </a:lvl3pPr>
            <a:lvl4pPr marL="1682721" indent="0">
              <a:buNone/>
              <a:defRPr sz="1100"/>
            </a:lvl4pPr>
            <a:lvl5pPr marL="2243627" indent="0">
              <a:buNone/>
              <a:defRPr sz="1100"/>
            </a:lvl5pPr>
            <a:lvl6pPr marL="2804538" indent="0">
              <a:buNone/>
              <a:defRPr sz="1100"/>
            </a:lvl6pPr>
            <a:lvl7pPr marL="3365444" indent="0">
              <a:buNone/>
              <a:defRPr sz="1100"/>
            </a:lvl7pPr>
            <a:lvl8pPr marL="3926350" indent="0">
              <a:buNone/>
              <a:defRPr sz="1100"/>
            </a:lvl8pPr>
            <a:lvl9pPr marL="4487258" indent="0">
              <a:buNone/>
              <a:defRPr sz="11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4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6"/>
            <a:ext cx="6416040" cy="62590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1967167"/>
            <a:ext cx="6416040" cy="3245913"/>
          </a:xfrm>
        </p:spPr>
        <p:txBody>
          <a:bodyPr/>
          <a:lstStyle>
            <a:lvl1pPr marL="0" indent="0">
              <a:buNone/>
              <a:defRPr sz="3900"/>
            </a:lvl1pPr>
            <a:lvl2pPr marL="560905" indent="0">
              <a:buNone/>
              <a:defRPr sz="3400"/>
            </a:lvl2pPr>
            <a:lvl3pPr marL="1121815" indent="0">
              <a:buNone/>
              <a:defRPr sz="2900"/>
            </a:lvl3pPr>
            <a:lvl4pPr marL="1682721" indent="0">
              <a:buNone/>
              <a:defRPr sz="2500"/>
            </a:lvl4pPr>
            <a:lvl5pPr marL="2243627" indent="0">
              <a:buNone/>
              <a:defRPr sz="2500"/>
            </a:lvl5pPr>
            <a:lvl6pPr marL="2804538" indent="0">
              <a:buNone/>
              <a:defRPr sz="2500"/>
            </a:lvl6pPr>
            <a:lvl7pPr marL="3365444" indent="0">
              <a:buNone/>
              <a:defRPr sz="2500"/>
            </a:lvl7pPr>
            <a:lvl8pPr marL="3926350" indent="0">
              <a:buNone/>
              <a:defRPr sz="2500"/>
            </a:lvl8pPr>
            <a:lvl9pPr marL="4487258" indent="0">
              <a:buNone/>
              <a:defRPr sz="2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8789"/>
            <a:ext cx="6416040" cy="886348"/>
          </a:xfrm>
        </p:spPr>
        <p:txBody>
          <a:bodyPr/>
          <a:lstStyle>
            <a:lvl1pPr marL="0" indent="0">
              <a:buNone/>
              <a:defRPr sz="1700"/>
            </a:lvl1pPr>
            <a:lvl2pPr marL="560905" indent="0">
              <a:buNone/>
              <a:defRPr sz="1500"/>
            </a:lvl2pPr>
            <a:lvl3pPr marL="1121815" indent="0">
              <a:buNone/>
              <a:defRPr sz="1300"/>
            </a:lvl3pPr>
            <a:lvl4pPr marL="1682721" indent="0">
              <a:buNone/>
              <a:defRPr sz="1100"/>
            </a:lvl4pPr>
            <a:lvl5pPr marL="2243627" indent="0">
              <a:buNone/>
              <a:defRPr sz="1100"/>
            </a:lvl5pPr>
            <a:lvl6pPr marL="2804538" indent="0">
              <a:buNone/>
              <a:defRPr sz="1100"/>
            </a:lvl6pPr>
            <a:lvl7pPr marL="3365444" indent="0">
              <a:buNone/>
              <a:defRPr sz="1100"/>
            </a:lvl7pPr>
            <a:lvl8pPr marL="3926350" indent="0">
              <a:buNone/>
              <a:defRPr sz="1100"/>
            </a:lvl8pPr>
            <a:lvl9pPr marL="4487258" indent="0">
              <a:buNone/>
              <a:defRPr sz="11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4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10688638" cy="7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56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"/>
            <a:ext cx="10693833" cy="75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3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49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91328" tIns="45665" rIns="91328" bIns="45665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lIns="91328" tIns="45665" rIns="91328" bIns="45665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7"/>
          </a:xfrm>
          <a:prstGeom prst="rect">
            <a:avLst/>
          </a:prstGeom>
        </p:spPr>
        <p:txBody>
          <a:bodyPr lIns="91328" tIns="45665" rIns="91328" bIns="45665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F060A9-101E-41CD-890D-3C57661F566C}" type="datetimeFigureOut">
              <a:rPr lang="lt-LT"/>
              <a:pPr>
                <a:defRPr/>
              </a:pPr>
              <a:t>2019-02-05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653582" y="7008179"/>
            <a:ext cx="3386243" cy="402567"/>
          </a:xfrm>
          <a:prstGeom prst="rect">
            <a:avLst/>
          </a:prstGeom>
        </p:spPr>
        <p:txBody>
          <a:bodyPr lIns="91328" tIns="45665" rIns="91328" bIns="45665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7663603" y="7008179"/>
            <a:ext cx="2495127" cy="402567"/>
          </a:xfrm>
          <a:prstGeom prst="rect">
            <a:avLst/>
          </a:prstGeom>
        </p:spPr>
        <p:txBody>
          <a:bodyPr lIns="91328" tIns="45665" rIns="91328" bIns="45665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41F2D8-8E05-4EA0-BE2A-F1E9D635034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476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 txBox="1">
            <a:spLocks noGrp="1"/>
          </p:cNvSpPr>
          <p:nvPr>
            <p:ph type="dt" sz="half" idx="10"/>
          </p:nvPr>
        </p:nvSpPr>
        <p:spPr>
          <a:xfrm>
            <a:off x="534672" y="7008181"/>
            <a:ext cx="2495127" cy="402567"/>
          </a:xfrm>
          <a:prstGeom prst="rect">
            <a:avLst/>
          </a:prstGeom>
          <a:ln/>
        </p:spPr>
        <p:txBody>
          <a:bodyPr lIns="91328" tIns="45665" rIns="91328" bIns="45665"/>
          <a:lstStyle>
            <a:lvl1pPr>
              <a:defRPr/>
            </a:lvl1pPr>
          </a:lstStyle>
          <a:p>
            <a:pPr>
              <a:defRPr/>
            </a:pPr>
            <a:fld id="{249E3519-FDD2-41CA-A177-8F035FBF4C86}" type="datetime1">
              <a:rPr lang="lt-LT"/>
              <a:pPr>
                <a:defRPr/>
              </a:pPr>
              <a:t>2019-02-05</a:t>
            </a:fld>
            <a:endParaRPr/>
          </a:p>
        </p:txBody>
      </p:sp>
      <p:sp>
        <p:nvSpPr>
          <p:cNvPr id="3" name="Poraštės vietos rezervavimo ženklas 4"/>
          <p:cNvSpPr txBox="1">
            <a:spLocks noGrp="1"/>
          </p:cNvSpPr>
          <p:nvPr>
            <p:ph type="ftr" sz="quarter" idx="11"/>
          </p:nvPr>
        </p:nvSpPr>
        <p:spPr>
          <a:xfrm>
            <a:off x="3653582" y="7008181"/>
            <a:ext cx="3386243" cy="402567"/>
          </a:xfrm>
          <a:prstGeom prst="rect">
            <a:avLst/>
          </a:prstGeom>
          <a:ln/>
        </p:spPr>
        <p:txBody>
          <a:bodyPr lIns="91328" tIns="45665" rIns="91328" bIns="45665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kaidrės numerio vietos rezervavimo ženklas 5"/>
          <p:cNvSpPr txBox="1">
            <a:spLocks noGrp="1"/>
          </p:cNvSpPr>
          <p:nvPr>
            <p:ph type="sldNum" sz="quarter" idx="12"/>
          </p:nvPr>
        </p:nvSpPr>
        <p:spPr>
          <a:xfrm>
            <a:off x="7663603" y="7008181"/>
            <a:ext cx="2495127" cy="402567"/>
          </a:xfrm>
          <a:prstGeom prst="rect">
            <a:avLst/>
          </a:prstGeom>
          <a:ln/>
        </p:spPr>
        <p:txBody>
          <a:bodyPr lIns="91328" tIns="45665" rIns="91328" bIns="45665"/>
          <a:lstStyle>
            <a:lvl1pPr>
              <a:defRPr/>
            </a:lvl1pPr>
          </a:lstStyle>
          <a:p>
            <a:pPr>
              <a:defRPr/>
            </a:pPr>
            <a:fld id="{5DBF4846-AA52-46E1-B09C-9EACC03854B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1480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paknyte\Desktop\pik-nik logo\LOGOTIPAS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12" y="617053"/>
            <a:ext cx="2044939" cy="11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53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31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49" r:id="rId4"/>
    <p:sldLayoutId id="2147483656" r:id="rId5"/>
    <p:sldLayoutId id="2147483652" r:id="rId6"/>
    <p:sldLayoutId id="2147483702" r:id="rId7"/>
    <p:sldLayoutId id="2147483703" r:id="rId8"/>
  </p:sldLayoutIdLst>
  <p:txStyles>
    <p:titleStyle>
      <a:lvl1pPr algn="ctr" defTabSz="10417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638" indent="-390638" algn="l" defTabSz="10417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383" indent="-325532" algn="l" defTabSz="1041701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130" indent="-260426" algn="l" defTabSz="10417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979" indent="-260426" algn="l" defTabSz="1041701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833" indent="-260426" algn="l" defTabSz="1041701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4681" indent="-260426" algn="l" defTabSz="10417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534" indent="-260426" algn="l" defTabSz="10417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388" indent="-260426" algn="l" defTabSz="10417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236" indent="-260426" algn="l" defTabSz="10417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10417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52" algn="l" defTabSz="10417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01" algn="l" defTabSz="10417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554" algn="l" defTabSz="10417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406" algn="l" defTabSz="10417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258" algn="l" defTabSz="10417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111" algn="l" defTabSz="10417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960" algn="l" defTabSz="10417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809" algn="l" defTabSz="10417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95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9" r:id="rId2"/>
    <p:sldLayoutId id="2147483663" r:id="rId3"/>
    <p:sldLayoutId id="2147483661" r:id="rId4"/>
  </p:sldLayoutIdLst>
  <p:txStyles>
    <p:titleStyle>
      <a:lvl1pPr algn="ctr" defTabSz="99446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926" indent="-372926" algn="l" defTabSz="994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indent="-310770" algn="l" defTabSz="994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078" indent="-248616" algn="l" defTabSz="994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0304" indent="-248616" algn="l" defTabSz="994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7537" indent="-248616" algn="l" defTabSz="994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4768" indent="-248616" algn="l" defTabSz="994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997" indent="-248616" algn="l" defTabSz="994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228" indent="-248616" algn="l" defTabSz="994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459" indent="-248616" algn="l" defTabSz="994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944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30" algn="l" defTabSz="9944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4460" algn="l" defTabSz="9944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690" algn="l" defTabSz="9944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921" algn="l" defTabSz="9944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155" algn="l" defTabSz="9944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381" algn="l" defTabSz="9944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613" algn="l" defTabSz="9944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7844" algn="l" defTabSz="9944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304770"/>
            <a:ext cx="9624060" cy="1260211"/>
          </a:xfrm>
          <a:prstGeom prst="rect">
            <a:avLst/>
          </a:prstGeom>
        </p:spPr>
        <p:txBody>
          <a:bodyPr vert="horz" lIns="112196" tIns="56098" rIns="112196" bIns="56098" rtlCol="0" anchor="ctr">
            <a:normAutofit/>
          </a:bodyPr>
          <a:lstStyle/>
          <a:p>
            <a:r>
              <a:rPr lang="x-none" dirty="0" smtClean="0"/>
              <a:t>Click to edit</a:t>
            </a:r>
            <a:br>
              <a:rPr lang="x-none" dirty="0" smtClean="0"/>
            </a:br>
            <a:r>
              <a:rPr lang="x-none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4989615"/>
            <a:ext cx="9624060" cy="1157754"/>
          </a:xfrm>
          <a:prstGeom prst="rect">
            <a:avLst/>
          </a:prstGeom>
        </p:spPr>
        <p:txBody>
          <a:bodyPr vert="horz" lIns="112196" tIns="56098" rIns="112196" bIns="56098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180"/>
            <a:ext cx="2495127" cy="402567"/>
          </a:xfrm>
          <a:prstGeom prst="rect">
            <a:avLst/>
          </a:prstGeom>
        </p:spPr>
        <p:txBody>
          <a:bodyPr vert="horz" lIns="112196" tIns="56098" rIns="112196" bIns="560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0976"/>
            <a:fld id="{4CE71982-EF6F-584B-BAB2-54B9BD8440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60976"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2" y="7008180"/>
            <a:ext cx="3386243" cy="402567"/>
          </a:xfrm>
          <a:prstGeom prst="rect">
            <a:avLst/>
          </a:prstGeom>
        </p:spPr>
        <p:txBody>
          <a:bodyPr vert="horz" lIns="112196" tIns="56098" rIns="112196" bIns="560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09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7"/>
          </a:xfrm>
          <a:prstGeom prst="rect">
            <a:avLst/>
          </a:prstGeom>
        </p:spPr>
        <p:txBody>
          <a:bodyPr vert="horz" lIns="112196" tIns="56098" rIns="112196" bIns="560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0976"/>
            <a:fld id="{BF64CF0A-B81D-C649-9B0F-39045D789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609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3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560976" rtl="0" eaLnBrk="1" latinLnBrk="0" hangingPunct="1">
        <a:spcBef>
          <a:spcPct val="0"/>
        </a:spcBef>
        <a:buNone/>
        <a:defRPr sz="5400" kern="1200">
          <a:solidFill>
            <a:schemeClr val="bg1"/>
          </a:solidFill>
          <a:latin typeface="Jonesy Script Regular"/>
          <a:ea typeface="+mj-ea"/>
          <a:cs typeface="Jonesy Script Regular"/>
        </a:defRPr>
      </a:lvl1pPr>
    </p:titleStyle>
    <p:bodyStyle>
      <a:lvl1pPr marL="0" indent="0" algn="l" defTabSz="560976" rtl="0" eaLnBrk="1" latinLnBrk="0" hangingPunct="1">
        <a:spcBef>
          <a:spcPct val="20000"/>
        </a:spcBef>
        <a:buFont typeface="Arial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60976" indent="0" algn="l" defTabSz="560976" rtl="0" eaLnBrk="1" latinLnBrk="0" hangingPunct="1">
        <a:spcBef>
          <a:spcPct val="20000"/>
        </a:spcBef>
        <a:buFont typeface="Arial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21951" indent="0" algn="l" defTabSz="560976" rtl="0" eaLnBrk="1" latinLnBrk="0" hangingPunct="1">
        <a:spcBef>
          <a:spcPct val="20000"/>
        </a:spcBef>
        <a:buFont typeface="Arial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82932" indent="0" algn="l" defTabSz="560976" rtl="0" eaLnBrk="1" latinLnBrk="0" hangingPunct="1">
        <a:spcBef>
          <a:spcPct val="20000"/>
        </a:spcBef>
        <a:buFont typeface="Arial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243907" indent="0" algn="l" defTabSz="560976" rtl="0" eaLnBrk="1" latinLnBrk="0" hangingPunct="1">
        <a:spcBef>
          <a:spcPct val="20000"/>
        </a:spcBef>
        <a:buFont typeface="Arial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3085372" indent="-280489" algn="l" defTabSz="56097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6348" indent="-280489" algn="l" defTabSz="56097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7326" indent="-280489" algn="l" defTabSz="56097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8304" indent="-280489" algn="l" defTabSz="56097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09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0976" algn="l" defTabSz="5609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1951" algn="l" defTabSz="5609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2932" algn="l" defTabSz="5609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3907" algn="l" defTabSz="5609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4885" algn="l" defTabSz="5609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5860" algn="l" defTabSz="5609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6836" algn="l" defTabSz="5609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7815" algn="l" defTabSz="5609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450"/>
            <a:ext cx="9624060" cy="1260211"/>
          </a:xfrm>
          <a:prstGeom prst="rect">
            <a:avLst/>
          </a:prstGeom>
        </p:spPr>
        <p:txBody>
          <a:bodyPr vert="horz" lIns="112182" tIns="56091" rIns="112182" bIns="56091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2663861"/>
            <a:ext cx="9624060" cy="4090868"/>
          </a:xfrm>
          <a:prstGeom prst="rect">
            <a:avLst/>
          </a:prstGeom>
        </p:spPr>
        <p:txBody>
          <a:bodyPr vert="horz" lIns="112182" tIns="56091" rIns="112182" bIns="56091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8872"/>
            <a:ext cx="2495127" cy="401166"/>
          </a:xfrm>
          <a:prstGeom prst="rect">
            <a:avLst/>
          </a:prstGeom>
        </p:spPr>
        <p:txBody>
          <a:bodyPr vert="horz" lIns="112182" tIns="56091" rIns="112182" bIns="5609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0905"/>
            <a:fld id="{5CCCD7F1-3E0D-3847-B1F1-662B7224A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60905"/>
              <a:t>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2" y="7008872"/>
            <a:ext cx="3386243" cy="401166"/>
          </a:xfrm>
          <a:prstGeom prst="rect">
            <a:avLst/>
          </a:prstGeom>
        </p:spPr>
        <p:txBody>
          <a:bodyPr vert="horz" lIns="112182" tIns="56091" rIns="112182" bIns="5609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090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872"/>
            <a:ext cx="2495127" cy="401166"/>
          </a:xfrm>
          <a:prstGeom prst="rect">
            <a:avLst/>
          </a:prstGeom>
        </p:spPr>
        <p:txBody>
          <a:bodyPr vert="horz" lIns="112182" tIns="56091" rIns="112182" bIns="5609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60905"/>
            <a:fld id="{BFE85F5E-658A-B34B-8100-D3DB72FFFB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6090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3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560905" rtl="0" eaLnBrk="1" latinLnBrk="0" hangingPunct="1">
        <a:spcBef>
          <a:spcPct val="0"/>
        </a:spcBef>
        <a:buNone/>
        <a:defRPr sz="3900" kern="1200">
          <a:solidFill>
            <a:srgbClr val="FFFFFF"/>
          </a:solidFill>
          <a:latin typeface="Jonesy Script Regular"/>
          <a:ea typeface="+mj-ea"/>
          <a:cs typeface="Jonesy Script Regular"/>
        </a:defRPr>
      </a:lvl1pPr>
    </p:titleStyle>
    <p:bodyStyle>
      <a:lvl1pPr marL="420681" indent="-420681" algn="l" defTabSz="560905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1475" indent="-350568" algn="l" defTabSz="560905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2269" indent="-280455" algn="l" defTabSz="560905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3174" indent="-280455" algn="l" defTabSz="560905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4085" indent="-280455" algn="l" defTabSz="560905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990" indent="-280455" algn="l" defTabSz="56090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5898" indent="-280455" algn="l" defTabSz="56090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6806" indent="-280455" algn="l" defTabSz="56090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7713" indent="-280455" algn="l" defTabSz="56090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0905" algn="l" defTabSz="56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1815" algn="l" defTabSz="56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2721" algn="l" defTabSz="56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3627" algn="l" defTabSz="56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4538" algn="l" defTabSz="56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5444" algn="l" defTabSz="56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6350" algn="l" defTabSz="56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7258" algn="l" defTabSz="5609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http://www.google.lt/url?sa=i&amp;rct=j&amp;q=&amp;esrc=s&amp;source=images&amp;cd=&amp;cad=rja&amp;uact=8&amp;ved=2ahUKEwipn9-w7dfaAhUHBiwKHdYNDcMQjRx6BAgAEAU&amp;url=http://www.stockmanngroup.com/images-and-logos&amp;psig=AOvVaw2fkCLwOSEBHFMNDH8HNzrM&amp;ust=1524829148403288" TargetMode="External"/><Relationship Id="rId18" Type="http://schemas.openxmlformats.org/officeDocument/2006/relationships/image" Target="../media/image27.jpeg"/><Relationship Id="rId3" Type="http://schemas.openxmlformats.org/officeDocument/2006/relationships/image" Target="../media/image16.png"/><Relationship Id="rId21" Type="http://schemas.openxmlformats.org/officeDocument/2006/relationships/hyperlink" Target="https://www.google.lt/url?sa=i&amp;rct=j&amp;q=&amp;esrc=s&amp;source=images&amp;cd=&amp;cad=rja&amp;uact=8&amp;ved=2ahUKEwiJk5C48NfaAhUNyKYKHf2lACgQjRx6BAgAEAU&amp;url=https://lt.wikipedia.org/wiki/Prisma&amp;psig=AOvVaw0270YVG_DBzk9AWI0rSVzN&amp;ust=1524829966379198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hyperlink" Target="https://www.google.lt/url?sa=i&amp;rct=j&amp;q=&amp;esrc=s&amp;source=images&amp;cd=&amp;ved=2ahUKEwit1vSw7tfaAhWHJSwKHcgeAakQjRx6BAgAEAU&amp;url=https://intermarche.pl/&amp;psig=AOvVaw3tXYvZXYyeT36_g6svILB3&amp;ust=1524829380898177" TargetMode="External"/><Relationship Id="rId2" Type="http://schemas.openxmlformats.org/officeDocument/2006/relationships/image" Target="../media/image15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hyperlink" Target="http://www.google.lt/url?sa=i&amp;rct=j&amp;q=&amp;esrc=s&amp;source=images&amp;cd=&amp;cad=rja&amp;uact=8&amp;ved=2ahUKEwjg4ZqZ7dfaAhXPOSwKHWmoC-kQjRx6BAgAEAU&amp;url=http://www.scandicorganic.com/en/news-en/shiitake-now-selver/&amp;psig=AOvVaw3IIaQCP5zRV4TKLdK92Fl9&amp;ust=1524829084549257" TargetMode="External"/><Relationship Id="rId5" Type="http://schemas.openxmlformats.org/officeDocument/2006/relationships/image" Target="../media/image18.png"/><Relationship Id="rId15" Type="http://schemas.openxmlformats.org/officeDocument/2006/relationships/hyperlink" Target="https://www.google.lt/url?sa=i&amp;rct=j&amp;q=&amp;esrc=s&amp;source=images&amp;cd=&amp;cad=rja&amp;uact=8&amp;ved=2ahUKEwjs7vKC7tfaAhVEiCwKHZm9ARwQjRx6BAgAEAU&amp;url=https://www.vildika.lt/maxima-logo/&amp;psig=AOvVaw1G7Tl20SBUiq00p2TzqZX6&amp;ust=1524829190653251" TargetMode="External"/><Relationship Id="rId23" Type="http://schemas.openxmlformats.org/officeDocument/2006/relationships/image" Target="../media/image30.png"/><Relationship Id="rId10" Type="http://schemas.openxmlformats.org/officeDocument/2006/relationships/image" Target="../media/image23.png"/><Relationship Id="rId19" Type="http://schemas.openxmlformats.org/officeDocument/2006/relationships/hyperlink" Target="https://www.google.lt/url?sa=i&amp;rct=j&amp;q=&amp;esrc=s&amp;source=images&amp;cd=&amp;cad=rja&amp;uact=8&amp;ved=2ahUKEwjG69rq7tfaAhUKiSwKHQ3JB3IQjRx6BAgAEAU&amp;url=https://lt.wikipedia.org/wiki/Rimi_Baltic&amp;psig=AOvVaw3ZOrlvvj5OEU6N0YE2KiOr&amp;ust=1524829529804261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5.jpeg"/><Relationship Id="rId22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180" y="1044332"/>
            <a:ext cx="7200800" cy="5324423"/>
          </a:xfrm>
          <a:prstGeom prst="rect">
            <a:avLst/>
          </a:prstGeom>
          <a:noFill/>
        </p:spPr>
        <p:txBody>
          <a:bodyPr wrap="square" lIns="91328" tIns="45665" rIns="91328" bIns="45665" rtlCol="0">
            <a:spAutoFit/>
          </a:bodyPr>
          <a:lstStyle/>
          <a:p>
            <a:r>
              <a:rPr lang="lt-LT" sz="2000" dirty="0">
                <a:solidFill>
                  <a:srgbClr val="E7BC70"/>
                </a:solidFill>
              </a:rPr>
              <a:t>                                  </a:t>
            </a:r>
            <a:r>
              <a:rPr lang="en-US" sz="2000" dirty="0">
                <a:solidFill>
                  <a:srgbClr val="E7BC70"/>
                </a:solidFill>
                <a:latin typeface="Myriad Pro"/>
              </a:rPr>
              <a:t>is a </a:t>
            </a:r>
            <a:r>
              <a:rPr lang="lt-LT" sz="2000" dirty="0">
                <a:solidFill>
                  <a:srgbClr val="E7BC70"/>
                </a:solidFill>
              </a:rPr>
              <a:t> </a:t>
            </a:r>
            <a:r>
              <a:rPr lang="lt-LT" sz="2000" dirty="0" err="1">
                <a:solidFill>
                  <a:srgbClr val="E7BC70"/>
                </a:solidFill>
              </a:rPr>
              <a:t>Dairy</a:t>
            </a:r>
            <a:r>
              <a:rPr lang="lt-LT" sz="2000" dirty="0">
                <a:solidFill>
                  <a:srgbClr val="E7BC70"/>
                </a:solidFill>
              </a:rPr>
              <a:t> </a:t>
            </a:r>
            <a:r>
              <a:rPr lang="en-US" sz="2000" dirty="0">
                <a:solidFill>
                  <a:srgbClr val="E7BC70"/>
                </a:solidFill>
                <a:latin typeface="Myriad Pro"/>
              </a:rPr>
              <a:t>company, focused on improving people’s lives through meaningful innovation in the areas of Food and Consumer Lifestyle. Headquartered in the Lithuania, </a:t>
            </a:r>
            <a:endParaRPr lang="lt-LT" sz="2000" dirty="0">
              <a:solidFill>
                <a:srgbClr val="E7BC70"/>
              </a:solidFill>
            </a:endParaRP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Žemaitijos </a:t>
            </a:r>
            <a:r>
              <a:rPr lang="en-US" sz="2000" dirty="0" err="1">
                <a:solidFill>
                  <a:srgbClr val="E7BC70"/>
                </a:solidFill>
                <a:latin typeface="Myriad Pro"/>
              </a:rPr>
              <a:t>pienas</a:t>
            </a:r>
            <a:r>
              <a:rPr lang="lt-LT" sz="2000" dirty="0">
                <a:solidFill>
                  <a:srgbClr val="E7BC70"/>
                </a:solidFill>
                <a:latin typeface="Myriad Pro"/>
              </a:rPr>
              <a:t> </a:t>
            </a:r>
            <a:r>
              <a:rPr lang="en-US" sz="2000" dirty="0">
                <a:solidFill>
                  <a:srgbClr val="E7BC70"/>
                </a:solidFill>
                <a:latin typeface="Myriad Pro"/>
              </a:rPr>
              <a:t>®  posted 2017 sales of EUR</a:t>
            </a:r>
            <a:r>
              <a:rPr lang="lt-LT" sz="2000" dirty="0">
                <a:solidFill>
                  <a:srgbClr val="E7BC70"/>
                </a:solidFill>
              </a:rPr>
              <a:t> 170,8 MM </a:t>
            </a:r>
            <a:r>
              <a:rPr lang="en-US" sz="2000" dirty="0">
                <a:solidFill>
                  <a:srgbClr val="E7BC70"/>
                </a:solidFill>
                <a:latin typeface="Myriad Pro"/>
              </a:rPr>
              <a:t>and employs approximately</a:t>
            </a:r>
            <a:r>
              <a:rPr lang="lt-LT" sz="2000" dirty="0">
                <a:solidFill>
                  <a:srgbClr val="E7BC70"/>
                </a:solidFill>
              </a:rPr>
              <a:t> 1300 </a:t>
            </a:r>
            <a:r>
              <a:rPr lang="en-US" sz="2000" dirty="0">
                <a:solidFill>
                  <a:srgbClr val="E7BC70"/>
                </a:solidFill>
                <a:latin typeface="Myriad Pro"/>
              </a:rPr>
              <a:t>employees with manufacturing, </a:t>
            </a: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sales and services in more than </a:t>
            </a:r>
            <a:r>
              <a:rPr lang="lt-LT" sz="2000" dirty="0">
                <a:solidFill>
                  <a:srgbClr val="E7BC70"/>
                </a:solidFill>
              </a:rPr>
              <a:t> 35 </a:t>
            </a:r>
            <a:r>
              <a:rPr lang="en-US" sz="2000" dirty="0">
                <a:solidFill>
                  <a:srgbClr val="E7BC70"/>
                </a:solidFill>
                <a:latin typeface="Myriad Pro"/>
              </a:rPr>
              <a:t>countries. </a:t>
            </a: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The company is a leader in Dairy in Baltic </a:t>
            </a:r>
            <a:endParaRPr lang="lt-LT" sz="2000" dirty="0">
              <a:solidFill>
                <a:srgbClr val="E7BC70"/>
              </a:solidFill>
            </a:endParaRP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States, Exports to</a:t>
            </a:r>
            <a:r>
              <a:rPr lang="lt-LT" sz="2000" dirty="0">
                <a:solidFill>
                  <a:srgbClr val="E7BC70"/>
                </a:solidFill>
              </a:rPr>
              <a:t> </a:t>
            </a:r>
            <a:r>
              <a:rPr lang="lt-LT" sz="2000" dirty="0" smtClean="0">
                <a:solidFill>
                  <a:srgbClr val="E7BC70"/>
                </a:solidFill>
              </a:rPr>
              <a:t>3</a:t>
            </a:r>
            <a:r>
              <a:rPr lang="en-US" sz="2000" dirty="0" smtClean="0">
                <a:solidFill>
                  <a:srgbClr val="E7BC70"/>
                </a:solidFill>
              </a:rPr>
              <a:t>5</a:t>
            </a:r>
            <a:r>
              <a:rPr lang="en-US" sz="2000" dirty="0" smtClean="0">
                <a:solidFill>
                  <a:srgbClr val="E7BC70"/>
                </a:solidFill>
                <a:latin typeface="Myriad Pro"/>
              </a:rPr>
              <a:t> </a:t>
            </a:r>
            <a:r>
              <a:rPr lang="en-US" sz="2000" dirty="0">
                <a:solidFill>
                  <a:srgbClr val="E7BC70"/>
                </a:solidFill>
                <a:latin typeface="Myriad Pro"/>
              </a:rPr>
              <a:t>countries. Providing</a:t>
            </a:r>
            <a:endParaRPr lang="lt-LT" sz="2000" dirty="0">
              <a:solidFill>
                <a:srgbClr val="E7BC70"/>
              </a:solidFill>
            </a:endParaRP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clean label products and supports  the </a:t>
            </a:r>
            <a:endParaRPr lang="lt-LT" sz="2000" dirty="0">
              <a:solidFill>
                <a:srgbClr val="E7BC70"/>
              </a:solidFill>
            </a:endParaRP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retailers with technology to trace </a:t>
            </a:r>
            <a:endParaRPr lang="lt-LT" sz="2000" dirty="0">
              <a:solidFill>
                <a:srgbClr val="E7BC70"/>
              </a:solidFill>
            </a:endParaRP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a product’s origin and sustainability </a:t>
            </a:r>
            <a:endParaRPr lang="lt-LT" sz="2000" dirty="0">
              <a:solidFill>
                <a:srgbClr val="E7BC70"/>
              </a:solidFill>
            </a:endParaRP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and guaranties improved food </a:t>
            </a: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safety for </a:t>
            </a:r>
            <a:r>
              <a:rPr lang="en-US" sz="2000" dirty="0" err="1">
                <a:solidFill>
                  <a:srgbClr val="E7BC70"/>
                </a:solidFill>
                <a:latin typeface="Myriad Pro"/>
              </a:rPr>
              <a:t>Wo</a:t>
            </a:r>
            <a:r>
              <a:rPr lang="lt-LT" sz="2000" dirty="0">
                <a:solidFill>
                  <a:srgbClr val="E7BC70"/>
                </a:solidFill>
              </a:rPr>
              <a:t>r</a:t>
            </a:r>
            <a:r>
              <a:rPr lang="en-US" sz="2000" dirty="0" err="1">
                <a:solidFill>
                  <a:srgbClr val="E7BC70"/>
                </a:solidFill>
                <a:latin typeface="Myriad Pro"/>
              </a:rPr>
              <a:t>ld</a:t>
            </a:r>
            <a:r>
              <a:rPr lang="en-US" sz="2000" dirty="0">
                <a:solidFill>
                  <a:srgbClr val="E7BC70"/>
                </a:solidFill>
                <a:latin typeface="Myriad Pro"/>
              </a:rPr>
              <a:t> wide </a:t>
            </a: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customers With Hard </a:t>
            </a: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cheese and other </a:t>
            </a: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dairy products</a:t>
            </a:r>
          </a:p>
          <a:p>
            <a:r>
              <a:rPr lang="en-US" sz="2000" dirty="0">
                <a:solidFill>
                  <a:srgbClr val="E7BC70"/>
                </a:solidFill>
                <a:latin typeface="Myriad Pro"/>
              </a:rPr>
              <a:t>since 1924.</a:t>
            </a:r>
            <a:endParaRPr lang="lt-LT" sz="2000" dirty="0">
              <a:solidFill>
                <a:srgbClr val="E7BC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" y="0"/>
            <a:ext cx="10693400" cy="7561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158" y="1204867"/>
            <a:ext cx="6768751" cy="3655247"/>
          </a:xfrm>
          <a:prstGeom prst="rect">
            <a:avLst/>
          </a:prstGeom>
          <a:noFill/>
        </p:spPr>
        <p:txBody>
          <a:bodyPr wrap="square" lIns="99446" tIns="49728" rIns="99446" bIns="49728" rtlCol="0">
            <a:spAutoFit/>
          </a:bodyPr>
          <a:lstStyle/>
          <a:p>
            <a:r>
              <a:rPr lang="lt-LT" dirty="0">
                <a:solidFill>
                  <a:srgbClr val="600019"/>
                </a:solidFill>
                <a:latin typeface="Myriad Pro"/>
                <a:sym typeface="Wingdings"/>
              </a:rPr>
              <a:t> </a:t>
            </a:r>
            <a:r>
              <a:rPr lang="en-US" dirty="0">
                <a:solidFill>
                  <a:srgbClr val="600019"/>
                </a:solidFill>
                <a:latin typeface="Myriad Pro"/>
                <a:sym typeface="Wingdings"/>
              </a:rPr>
              <a:t></a:t>
            </a:r>
            <a:r>
              <a:rPr lang="lt-LT" dirty="0">
                <a:solidFill>
                  <a:srgbClr val="600019"/>
                </a:solidFill>
                <a:latin typeface="Myriad Pro"/>
                <a:sym typeface="Wingdings"/>
              </a:rPr>
              <a:t> 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Founded in 1924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 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Headquartered in Tel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š</a:t>
            </a:r>
            <a:r>
              <a:rPr lang="en-US" dirty="0" err="1">
                <a:solidFill>
                  <a:srgbClr val="600019"/>
                </a:solidFill>
                <a:latin typeface="Myriad Pro"/>
              </a:rPr>
              <a:t>iai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, </a:t>
            </a:r>
            <a:endParaRPr lang="lt-LT" dirty="0">
              <a:solidFill>
                <a:srgbClr val="600019"/>
              </a:solidFill>
              <a:latin typeface="Myriad Pro"/>
            </a:endParaRPr>
          </a:p>
          <a:p>
            <a:r>
              <a:rPr lang="lt-LT" dirty="0">
                <a:solidFill>
                  <a:srgbClr val="600019"/>
                </a:solidFill>
                <a:latin typeface="Myriad Pro"/>
              </a:rPr>
              <a:t>  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Lithuania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;</a:t>
            </a:r>
            <a:endParaRPr lang="en-US" dirty="0">
              <a:solidFill>
                <a:srgbClr val="600019"/>
              </a:solidFill>
              <a:latin typeface="Myriad Pro"/>
            </a:endParaRPr>
          </a:p>
          <a:p>
            <a:r>
              <a:rPr lang="lt-LT" dirty="0">
                <a:solidFill>
                  <a:srgbClr val="600019"/>
                </a:solidFill>
                <a:latin typeface="Myriad Pro"/>
                <a:sym typeface="Wingdings"/>
              </a:rPr>
              <a:t> </a:t>
            </a:r>
            <a:r>
              <a:rPr lang="en-US" dirty="0">
                <a:solidFill>
                  <a:srgbClr val="600019"/>
                </a:solidFill>
                <a:latin typeface="Myriad Pro"/>
                <a:sym typeface="Wingdings"/>
              </a:rPr>
              <a:t></a:t>
            </a:r>
            <a:r>
              <a:rPr lang="lt-LT" dirty="0">
                <a:solidFill>
                  <a:srgbClr val="600019"/>
                </a:solidFill>
                <a:latin typeface="Myriad Pro"/>
                <a:sym typeface="Wingdings"/>
              </a:rPr>
              <a:t> 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Sales over EUR 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170,8  MM </a:t>
            </a:r>
            <a:r>
              <a:rPr lang="lt-LT" dirty="0" err="1">
                <a:solidFill>
                  <a:srgbClr val="600019"/>
                </a:solidFill>
                <a:latin typeface="Myriad Pro"/>
              </a:rPr>
              <a:t>in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  2017 ;</a:t>
            </a:r>
            <a:endParaRPr lang="en-US" dirty="0">
              <a:solidFill>
                <a:srgbClr val="600019"/>
              </a:solidFill>
              <a:latin typeface="Myriad Pro"/>
            </a:endParaRPr>
          </a:p>
          <a:p>
            <a:r>
              <a:rPr lang="lt-LT" dirty="0">
                <a:solidFill>
                  <a:srgbClr val="600019"/>
                </a:solidFill>
                <a:latin typeface="Myriad Pro"/>
                <a:sym typeface="Wingdings"/>
              </a:rPr>
              <a:t> </a:t>
            </a:r>
            <a:r>
              <a:rPr lang="en-US" dirty="0">
                <a:solidFill>
                  <a:srgbClr val="600019"/>
                </a:solidFill>
                <a:latin typeface="Myriad Pro"/>
                <a:sym typeface="Wingdings"/>
              </a:rPr>
              <a:t></a:t>
            </a:r>
            <a:r>
              <a:rPr lang="lt-LT" dirty="0">
                <a:solidFill>
                  <a:srgbClr val="600019"/>
                </a:solidFill>
                <a:latin typeface="Myriad Pro"/>
                <a:sym typeface="Wingdings"/>
              </a:rPr>
              <a:t> 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1 300 employees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;</a:t>
            </a:r>
            <a:endParaRPr lang="en-US" dirty="0">
              <a:solidFill>
                <a:srgbClr val="600019"/>
              </a:solidFill>
              <a:latin typeface="Myriad Pro"/>
            </a:endParaRPr>
          </a:p>
          <a:p>
            <a:r>
              <a:rPr lang="lt-LT" dirty="0">
                <a:solidFill>
                  <a:srgbClr val="600019"/>
                </a:solidFill>
                <a:latin typeface="Myriad Pro"/>
                <a:sym typeface="Wingdings"/>
              </a:rPr>
              <a:t>  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Sales and service outlets in over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 35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countries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;</a:t>
            </a:r>
            <a:endParaRPr lang="en-US" dirty="0">
              <a:solidFill>
                <a:srgbClr val="600019"/>
              </a:solidFill>
              <a:latin typeface="Myriad Pro"/>
            </a:endParaRPr>
          </a:p>
          <a:p>
            <a:r>
              <a:rPr lang="lt-LT" dirty="0">
                <a:solidFill>
                  <a:srgbClr val="600019"/>
                </a:solidFill>
                <a:latin typeface="Myriad Pro"/>
                <a:sym typeface="Wingdings"/>
              </a:rPr>
              <a:t> 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12.000 ton 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 </a:t>
            </a:r>
            <a:r>
              <a:rPr lang="lt-LT" dirty="0" err="1">
                <a:solidFill>
                  <a:srgbClr val="600019"/>
                </a:solidFill>
                <a:latin typeface="Myriad Pro"/>
              </a:rPr>
              <a:t>Hard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Cheese produced per year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;</a:t>
            </a:r>
            <a:endParaRPr lang="en-US" dirty="0">
              <a:solidFill>
                <a:srgbClr val="600019"/>
              </a:solidFill>
              <a:latin typeface="Myriad Pro"/>
            </a:endParaRPr>
          </a:p>
          <a:p>
            <a:r>
              <a:rPr lang="lt-LT" dirty="0">
                <a:solidFill>
                  <a:srgbClr val="600019"/>
                </a:solidFill>
                <a:latin typeface="Myriad Pro"/>
              </a:rPr>
              <a:t> </a:t>
            </a:r>
            <a:r>
              <a:rPr lang="lt-LT" dirty="0">
                <a:solidFill>
                  <a:srgbClr val="600019"/>
                </a:solidFill>
                <a:latin typeface="Myriad Pro"/>
                <a:sym typeface="Wingdings"/>
              </a:rPr>
              <a:t>  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R</a:t>
            </a:r>
            <a:r>
              <a:rPr lang="en-US" dirty="0" err="1">
                <a:solidFill>
                  <a:srgbClr val="600019"/>
                </a:solidFill>
                <a:latin typeface="Myriad Pro"/>
              </a:rPr>
              <a:t>ecognized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 </a:t>
            </a:r>
            <a:r>
              <a:rPr lang="lt-LT" dirty="0" err="1">
                <a:solidFill>
                  <a:srgbClr val="600019"/>
                </a:solidFill>
                <a:latin typeface="Myriad Pro"/>
              </a:rPr>
              <a:t>in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 </a:t>
            </a:r>
            <a:r>
              <a:rPr lang="lt-LT" dirty="0" err="1">
                <a:solidFill>
                  <a:srgbClr val="600019"/>
                </a:solidFill>
                <a:latin typeface="Myriad Pro"/>
              </a:rPr>
              <a:t>the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 </a:t>
            </a:r>
            <a:r>
              <a:rPr lang="lt-LT" dirty="0" err="1">
                <a:solidFill>
                  <a:srgbClr val="600019"/>
                </a:solidFill>
                <a:latin typeface="Myriad Pro"/>
              </a:rPr>
              <a:t>World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brand 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 Džiugas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(</a:t>
            </a:r>
            <a:r>
              <a:rPr lang="lt-LT" dirty="0" err="1">
                <a:solidFill>
                  <a:srgbClr val="600019"/>
                </a:solidFill>
                <a:latin typeface="Myriad Pro"/>
              </a:rPr>
              <a:t>In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 </a:t>
            </a:r>
            <a:r>
              <a:rPr lang="lt-LT" dirty="0" err="1" smtClean="0">
                <a:solidFill>
                  <a:srgbClr val="600019"/>
                </a:solidFill>
                <a:latin typeface="Myriad Pro"/>
              </a:rPr>
              <a:t>the</a:t>
            </a:r>
            <a:endParaRPr lang="lt-LT" dirty="0" smtClean="0">
              <a:solidFill>
                <a:srgbClr val="600019"/>
              </a:solidFill>
              <a:latin typeface="Myriad Pro"/>
            </a:endParaRPr>
          </a:p>
          <a:p>
            <a:r>
              <a:rPr lang="lt-LT" dirty="0">
                <a:solidFill>
                  <a:srgbClr val="600019"/>
                </a:solidFill>
                <a:latin typeface="Myriad Pro"/>
              </a:rPr>
              <a:t> </a:t>
            </a:r>
            <a:r>
              <a:rPr lang="lt-LT" dirty="0" smtClean="0">
                <a:solidFill>
                  <a:srgbClr val="600019"/>
                </a:solidFill>
                <a:latin typeface="Myriad Pro"/>
              </a:rPr>
              <a:t>   </a:t>
            </a:r>
            <a:r>
              <a:rPr lang="lt-LT" dirty="0" err="1" smtClean="0">
                <a:solidFill>
                  <a:srgbClr val="600019"/>
                </a:solidFill>
                <a:latin typeface="Myriad Pro"/>
              </a:rPr>
              <a:t>Baltic</a:t>
            </a:r>
            <a:r>
              <a:rPr lang="lt-LT" dirty="0" smtClean="0">
                <a:solidFill>
                  <a:srgbClr val="600019"/>
                </a:solidFill>
                <a:latin typeface="Myriad Pro"/>
              </a:rPr>
              <a:t> </a:t>
            </a:r>
            <a:r>
              <a:rPr lang="lt-LT" dirty="0" err="1" smtClean="0">
                <a:solidFill>
                  <a:srgbClr val="600019"/>
                </a:solidFill>
                <a:latin typeface="Myriad Pro"/>
              </a:rPr>
              <a:t>states</a:t>
            </a:r>
            <a:r>
              <a:rPr lang="lt-LT" dirty="0" smtClean="0">
                <a:solidFill>
                  <a:srgbClr val="600019"/>
                </a:solidFill>
                <a:latin typeface="Myriad Pro"/>
              </a:rPr>
              <a:t> 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T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op 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1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)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;</a:t>
            </a:r>
          </a:p>
          <a:p>
            <a:r>
              <a:rPr lang="lt-LT" dirty="0">
                <a:solidFill>
                  <a:srgbClr val="600019"/>
                </a:solidFill>
                <a:latin typeface="Myriad Pro"/>
              </a:rPr>
              <a:t> </a:t>
            </a:r>
            <a:r>
              <a:rPr lang="lt-LT" dirty="0">
                <a:solidFill>
                  <a:srgbClr val="600019"/>
                </a:solidFill>
                <a:latin typeface="Myriad Pro"/>
                <a:sym typeface="Wingdings"/>
              </a:rPr>
              <a:t> 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Processes up to 1 million liters of raw milk per day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;</a:t>
            </a:r>
            <a:endParaRPr lang="en-US" dirty="0">
              <a:solidFill>
                <a:srgbClr val="600019"/>
              </a:solidFill>
              <a:latin typeface="Myriad Pro"/>
            </a:endParaRPr>
          </a:p>
          <a:p>
            <a:r>
              <a:rPr lang="lt-LT" dirty="0">
                <a:solidFill>
                  <a:srgbClr val="600019"/>
                </a:solidFill>
                <a:latin typeface="Myriad Pro"/>
              </a:rPr>
              <a:t> </a:t>
            </a:r>
            <a:r>
              <a:rPr lang="lt-LT" dirty="0">
                <a:solidFill>
                  <a:srgbClr val="600019"/>
                </a:solidFill>
                <a:latin typeface="Myriad Pro"/>
                <a:sym typeface="Wingdings"/>
              </a:rPr>
              <a:t>  </a:t>
            </a:r>
            <a:r>
              <a:rPr lang="en-US" dirty="0">
                <a:solidFill>
                  <a:srgbClr val="600019"/>
                </a:solidFill>
                <a:latin typeface="Myriad Pro"/>
              </a:rPr>
              <a:t>Over 200 different products (SKU’s)</a:t>
            </a:r>
            <a:r>
              <a:rPr lang="lt-LT" dirty="0">
                <a:solidFill>
                  <a:srgbClr val="600019"/>
                </a:solidFill>
                <a:latin typeface="Myriad Pro"/>
              </a:rPr>
              <a:t>.</a:t>
            </a:r>
            <a:endParaRPr lang="en-US" dirty="0">
              <a:solidFill>
                <a:srgbClr val="600019"/>
              </a:solidFill>
              <a:latin typeface="Myriad Pro"/>
            </a:endParaRPr>
          </a:p>
          <a:p>
            <a:endParaRPr lang="lt-LT" dirty="0">
              <a:solidFill>
                <a:srgbClr val="60001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675" y="366773"/>
            <a:ext cx="10416050" cy="516025"/>
          </a:xfrm>
          <a:prstGeom prst="rect">
            <a:avLst/>
          </a:prstGeom>
          <a:noFill/>
        </p:spPr>
        <p:txBody>
          <a:bodyPr wrap="square" lIns="99446" tIns="49728" rIns="99446" bIns="49728" rtlCol="0">
            <a:spAutoFit/>
          </a:bodyPr>
          <a:lstStyle/>
          <a:p>
            <a:pPr algn="ctr"/>
            <a:r>
              <a:rPr lang="en-US" sz="2700" b="1" dirty="0">
                <a:solidFill>
                  <a:srgbClr val="600019"/>
                </a:solidFill>
                <a:latin typeface="Trajan Pro" pitchFamily="18" charset="-70"/>
              </a:rPr>
              <a:t>A well respected Dairy company for over </a:t>
            </a:r>
            <a:r>
              <a:rPr lang="en-US" sz="2700" b="1" dirty="0" smtClean="0">
                <a:solidFill>
                  <a:srgbClr val="600019"/>
                </a:solidFill>
                <a:latin typeface="Trajan Pro" pitchFamily="18" charset="-70"/>
              </a:rPr>
              <a:t>95 </a:t>
            </a:r>
            <a:r>
              <a:rPr lang="en-US" sz="2700" b="1" dirty="0">
                <a:solidFill>
                  <a:srgbClr val="600019"/>
                </a:solidFill>
                <a:latin typeface="Trajan Pro" pitchFamily="18" charset="-70"/>
              </a:rPr>
              <a:t>years</a:t>
            </a:r>
            <a:endParaRPr lang="lt-LT" sz="2700" b="1" dirty="0">
              <a:solidFill>
                <a:srgbClr val="600019"/>
              </a:solidFill>
              <a:latin typeface="Trajan Pro" pitchFamily="18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6464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gedgaudiene\AppData\Local\Microsoft\Windows\Temporary Internet Files\Content.Outlook\ZUPVFEF8\Reme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"/>
            <a:ext cx="10693400" cy="75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TEKSTAI 09\Prezentacijos\09008 Zemaitijos pienas prezentacija (eksportas)\EN\Imoniu grup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75" y="1187065"/>
            <a:ext cx="7294069" cy="55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9"/>
          <p:cNvSpPr>
            <a:spLocks noChangeArrowheads="1"/>
          </p:cNvSpPr>
          <p:nvPr/>
        </p:nvSpPr>
        <p:spPr bwMode="auto">
          <a:xfrm>
            <a:off x="1" y="354211"/>
            <a:ext cx="2000251" cy="546100"/>
          </a:xfrm>
          <a:prstGeom prst="rect">
            <a:avLst/>
          </a:prstGeom>
          <a:solidFill>
            <a:srgbClr val="7A0000"/>
          </a:solidFill>
          <a:ln>
            <a:noFill/>
          </a:ln>
          <a:extLst/>
        </p:spPr>
        <p:txBody>
          <a:bodyPr lIns="91322" tIns="45661" rIns="91322" bIns="45661" anchor="ctr" anchorCtr="1"/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kern="0" dirty="0">
                <a:solidFill>
                  <a:srgbClr val="FFFFFF"/>
                </a:solidFill>
                <a:latin typeface="Myriad Pro" pitchFamily="34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3241755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gedgaudiene\AppData\Local\Microsoft\Windows\Temporary Internet Files\Content.Outlook\ZUPVFEF8\09007 Dziugo ivaizdine (ppt) naujesne_7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" y="0"/>
            <a:ext cx="10689956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4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ainsburys">
            <a:extLst>
              <a:ext uri="{FF2B5EF4-FFF2-40B4-BE49-F238E27FC236}">
                <a16:creationId xmlns="" xmlns:a16="http://schemas.microsoft.com/office/drawing/2014/main" id="{40F203F1-AC89-4E7F-9E26-7430E71D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674" y="1153798"/>
            <a:ext cx="3005679" cy="9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D6F9CE0E-6F76-496B-B5E3-33C8B46C1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997" y="1050757"/>
            <a:ext cx="1732085" cy="150495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1AB976C9-D79E-44C9-88A5-EBB59FB0AD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43" y="2574538"/>
            <a:ext cx="2736615" cy="924705"/>
          </a:xfrm>
          <a:prstGeom prst="rect">
            <a:avLst/>
          </a:prstGeom>
        </p:spPr>
      </p:pic>
      <p:pic>
        <p:nvPicPr>
          <p:cNvPr id="5" name="Picture 4" descr="Image result for nisa">
            <a:extLst>
              <a:ext uri="{FF2B5EF4-FFF2-40B4-BE49-F238E27FC236}">
                <a16:creationId xmlns="" xmlns:a16="http://schemas.microsoft.com/office/drawing/2014/main" id="{A5A09BBA-B121-430F-B2C5-E80328998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68" y="3763255"/>
            <a:ext cx="1525587" cy="8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861BC2D2-A3A3-4ED9-ADB6-2BF95F8F33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83" t="27727" r="7882" b="26182"/>
          <a:stretch/>
        </p:blipFill>
        <p:spPr>
          <a:xfrm>
            <a:off x="701713" y="1119223"/>
            <a:ext cx="2816439" cy="1033370"/>
          </a:xfrm>
          <a:prstGeom prst="rect">
            <a:avLst/>
          </a:prstGeom>
        </p:spPr>
      </p:pic>
      <p:pic>
        <p:nvPicPr>
          <p:cNvPr id="7" name="Picture 2" descr="Image result for Biedronka">
            <a:extLst>
              <a:ext uri="{FF2B5EF4-FFF2-40B4-BE49-F238E27FC236}">
                <a16:creationId xmlns="" xmlns:a16="http://schemas.microsoft.com/office/drawing/2014/main" id="{B007D9F1-1280-4FD9-9423-B0F124F1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1" y="4619424"/>
            <a:ext cx="2361674" cy="116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aldi">
            <a:extLst>
              <a:ext uri="{FF2B5EF4-FFF2-40B4-BE49-F238E27FC236}">
                <a16:creationId xmlns="" xmlns:a16="http://schemas.microsoft.com/office/drawing/2014/main" id="{CDC56075-924C-4E90-89C3-71DE2CAE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86" y="5548591"/>
            <a:ext cx="1838431" cy="79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C489409A-8F83-41CA-8866-F71E66A21C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2135" y="2591767"/>
            <a:ext cx="2572568" cy="749690"/>
          </a:xfrm>
          <a:prstGeom prst="rect">
            <a:avLst/>
          </a:prstGeom>
        </p:spPr>
      </p:pic>
      <p:pic>
        <p:nvPicPr>
          <p:cNvPr id="10" name="Picture 2" descr="Image result for globus retailer">
            <a:extLst>
              <a:ext uri="{FF2B5EF4-FFF2-40B4-BE49-F238E27FC236}">
                <a16:creationId xmlns="" xmlns:a16="http://schemas.microsoft.com/office/drawing/2014/main" id="{EEC5690E-0B3E-40C2-8FF1-E467C80E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70" y="2946482"/>
            <a:ext cx="1758462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ačiakampis 9"/>
          <p:cNvSpPr>
            <a:spLocks noChangeArrowheads="1"/>
          </p:cNvSpPr>
          <p:nvPr/>
        </p:nvSpPr>
        <p:spPr bwMode="auto">
          <a:xfrm>
            <a:off x="0" y="354211"/>
            <a:ext cx="2000251" cy="546100"/>
          </a:xfrm>
          <a:prstGeom prst="rect">
            <a:avLst/>
          </a:prstGeom>
          <a:solidFill>
            <a:srgbClr val="960000"/>
          </a:solidFill>
          <a:ln>
            <a:noFill/>
          </a:ln>
          <a:extLst/>
        </p:spPr>
        <p:txBody>
          <a:bodyPr lIns="91418" tIns="45709" rIns="91418" bIns="45709" anchor="ctr" anchorCtr="1"/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lt-LT" altLang="lt-LT" sz="140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92382" y="434912"/>
            <a:ext cx="2265337" cy="384698"/>
          </a:xfrm>
          <a:prstGeom prst="rect">
            <a:avLst/>
          </a:prstGeom>
          <a:noFill/>
          <a:ln>
            <a:noFill/>
          </a:ln>
        </p:spPr>
        <p:txBody>
          <a:bodyPr wrap="square" lIns="91418" tIns="45709" rIns="91418" bIns="45709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900" kern="0" dirty="0" smtClean="0">
                <a:solidFill>
                  <a:srgbClr val="FFFFFF"/>
                </a:solidFill>
                <a:latin typeface="Myriad Pro" pitchFamily="34"/>
              </a:rPr>
              <a:t>OUR PARTNERS</a:t>
            </a:r>
            <a:endParaRPr lang="lt-LT" sz="1900" kern="0" dirty="0">
              <a:solidFill>
                <a:srgbClr val="FFFFFF"/>
              </a:solidFill>
              <a:latin typeface="Myriad Pro" pitchFamily="34"/>
            </a:endParaRPr>
          </a:p>
        </p:txBody>
      </p:sp>
      <p:pic>
        <p:nvPicPr>
          <p:cNvPr id="1026" name="Picture 2" descr="Vaizdo rezultatas pagal užklausą „selver“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96" y="5309046"/>
            <a:ext cx="2204245" cy="9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izdo rezultatas pagal užklausą „stockmann“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71" y="6669523"/>
            <a:ext cx="2265981" cy="52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Vaizdo rezultatas pagal užklausą „maxima logo“"/>
          <p:cNvSpPr>
            <a:spLocks noChangeAspect="1" noChangeArrowheads="1"/>
          </p:cNvSpPr>
          <p:nvPr/>
        </p:nvSpPr>
        <p:spPr bwMode="auto">
          <a:xfrm>
            <a:off x="0" y="-159276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2" name="AutoShape 10" descr="Vaizdo rezultatas pagal užklausą „maxima logo“"/>
          <p:cNvSpPr>
            <a:spLocks noChangeAspect="1" noChangeArrowheads="1"/>
          </p:cNvSpPr>
          <p:nvPr/>
        </p:nvSpPr>
        <p:spPr bwMode="auto">
          <a:xfrm>
            <a:off x="178223" y="8752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36" name="Picture 12" descr="Vaizdo rezultatas pagal užklausą „maxima logo“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4" y="5997398"/>
            <a:ext cx="2463467" cy="69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aizdo rezultatas pagal užklausą „intermarche Poland“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83" y="4308028"/>
            <a:ext cx="3111514" cy="92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aizdo rezultatas pagal užklausą „rimi“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01" y="6677956"/>
            <a:ext cx="1541673" cy="5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inusas 17"/>
          <p:cNvSpPr/>
          <p:nvPr/>
        </p:nvSpPr>
        <p:spPr>
          <a:xfrm>
            <a:off x="534670" y="791813"/>
            <a:ext cx="10875104" cy="137163"/>
          </a:xfrm>
          <a:prstGeom prst="mathMinus">
            <a:avLst/>
          </a:prstGeom>
          <a:solidFill>
            <a:srgbClr val="68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lt-LT"/>
          </a:p>
        </p:txBody>
      </p:sp>
      <p:pic>
        <p:nvPicPr>
          <p:cNvPr id="1046" name="Picture 22" descr="Vaizdo rezultatas pagal užklausą „prisma“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08" y="6455662"/>
            <a:ext cx="1707166" cy="69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4"/>
          <a:stretch/>
        </p:blipFill>
        <p:spPr bwMode="auto">
          <a:xfrm>
            <a:off x="7164734" y="3453114"/>
            <a:ext cx="2967368" cy="183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3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rtotojo dizai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219</Words>
  <Application>Microsoft Office PowerPoint</Application>
  <PresentationFormat>Pasirinktinai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Office tema</vt:lpstr>
      <vt:lpstr>Vartotojo dizainas</vt:lpstr>
      <vt:lpstr>2_Office Theme</vt:lpstr>
      <vt:lpstr>1_Custom Design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Karolis Untulis</dc:creator>
  <cp:lastModifiedBy>Dalia Višinskytė</cp:lastModifiedBy>
  <cp:revision>34</cp:revision>
  <dcterms:created xsi:type="dcterms:W3CDTF">2018-04-25T12:03:57Z</dcterms:created>
  <dcterms:modified xsi:type="dcterms:W3CDTF">2019-02-05T15:20:52Z</dcterms:modified>
</cp:coreProperties>
</file>